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25" d="100"/>
          <a:sy n="25" d="100"/>
        </p:scale>
        <p:origin x="162" y="-318"/>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7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7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7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7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9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9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9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9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31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31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32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2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313957" y="12872508"/>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a:xfrm>
            <a:off x="32925020" y="14615171"/>
            <a:ext cx="10047018" cy="754045"/>
          </a:xfrm>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61532" y="25246536"/>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61532" y="25985200"/>
            <a:ext cx="10052050" cy="2400635"/>
          </a:xfrm>
        </p:spPr>
        <p:txBody>
          <a:bodyPr/>
          <a:lstStyle/>
          <a:p>
            <a:r>
              <a:rPr lang="en-US" sz="3000" dirty="0" smtClean="0"/>
              <a:t>[1] </a:t>
            </a:r>
            <a:r>
              <a:rPr lang="en-US" sz="3000" i="1" dirty="0" smtClean="0"/>
              <a:t>OpenCV</a:t>
            </a:r>
            <a:r>
              <a:rPr lang="en-US" sz="3000" dirty="0" smtClean="0"/>
              <a:t>. </a:t>
            </a:r>
            <a:r>
              <a:rPr lang="en-US" sz="3000" dirty="0" err="1"/>
              <a:t>Itseez</a:t>
            </a:r>
            <a:r>
              <a:rPr lang="en-US" sz="3000" dirty="0"/>
              <a:t>. Web. 09 Mar. 2016. http://</a:t>
            </a:r>
            <a:r>
              <a:rPr lang="en-US" sz="3000" dirty="0" err="1"/>
              <a:t>opencv.org</a:t>
            </a:r>
            <a:r>
              <a:rPr lang="en-US" sz="3000" dirty="0"/>
              <a:t>/.</a:t>
            </a:r>
          </a:p>
          <a:p>
            <a:r>
              <a:rPr lang="en-US" sz="3000" dirty="0"/>
              <a:t>[2] Canny, J., </a:t>
            </a:r>
            <a:r>
              <a:rPr lang="en-US" sz="3000" i="1" dirty="0" smtClean="0"/>
              <a:t>A </a:t>
            </a:r>
            <a:r>
              <a:rPr lang="en-US" sz="3000" i="1" dirty="0"/>
              <a:t>Computational Approach To Edge </a:t>
            </a:r>
            <a:r>
              <a:rPr lang="en-US" sz="3000" i="1" dirty="0" smtClean="0"/>
              <a:t>Detection</a:t>
            </a:r>
            <a:r>
              <a:rPr lang="en-US" sz="3000" dirty="0" smtClean="0"/>
              <a:t>, </a:t>
            </a:r>
            <a:r>
              <a:rPr lang="en-US" sz="3000" dirty="0"/>
              <a:t>IEEE Trans. Pattern Analysis and Machine Intelligence, 8(6):679–698, </a:t>
            </a:r>
            <a:r>
              <a:rPr lang="en-US" sz="3000" dirty="0" smtClean="0"/>
              <a:t>1986</a:t>
            </a:r>
          </a:p>
        </p:txBody>
      </p:sp>
      <p:sp>
        <p:nvSpPr>
          <p:cNvPr id="462" name="Text Placeholder 461"/>
          <p:cNvSpPr>
            <a:spLocks noGrp="1"/>
          </p:cNvSpPr>
          <p:nvPr>
            <p:ph type="body" sz="quarter" idx="29"/>
          </p:nvPr>
        </p:nvSpPr>
        <p:spPr>
          <a:xfrm>
            <a:off x="32966564" y="28419168"/>
            <a:ext cx="10047018" cy="754045"/>
          </a:xfrm>
        </p:spPr>
        <p:txBody>
          <a:bodyPr/>
          <a:lstStyle/>
          <a:p>
            <a:r>
              <a:rPr lang="en-US" dirty="0" smtClean="0"/>
              <a:t>ACKNOWLEDGEMENTS</a:t>
            </a:r>
            <a:endParaRPr lang="en-US" dirty="0"/>
          </a:p>
        </p:txBody>
      </p:sp>
      <p:sp>
        <p:nvSpPr>
          <p:cNvPr id="465" name="Text Placeholder 464"/>
          <p:cNvSpPr>
            <a:spLocks noGrp="1"/>
          </p:cNvSpPr>
          <p:nvPr>
            <p:ph type="body" sz="quarter" idx="150"/>
          </p:nvPr>
        </p:nvSpPr>
        <p:spPr/>
        <p:txBody>
          <a:bodyPr/>
          <a:lstStyle/>
          <a:p>
            <a:r>
              <a:rPr lang="en-US" dirty="0" smtClean="0"/>
              <a:t>University of Washington, Physics/Aeronautics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 John </a:t>
            </a:r>
            <a:r>
              <a:rPr lang="en-US" dirty="0" smtClean="0"/>
              <a:t>Fuini, Nathaniel </a:t>
            </a:r>
            <a:r>
              <a:rPr lang="en-US" dirty="0"/>
              <a:t>Guy</a:t>
            </a:r>
            <a:r>
              <a:rPr lang="en-US" dirty="0" smtClean="0"/>
              <a:t>, </a:t>
            </a:r>
            <a:r>
              <a:rPr lang="en-US" dirty="0"/>
              <a:t>and Yong Han Noel Kim</a:t>
            </a:r>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p>
        </p:txBody>
      </p:sp>
      <p:sp>
        <p:nvSpPr>
          <p:cNvPr id="8" name="Text Placeholder 7"/>
          <p:cNvSpPr>
            <a:spLocks noGrp="1"/>
          </p:cNvSpPr>
          <p:nvPr>
            <p:ph type="body" sz="quarter" idx="21"/>
          </p:nvPr>
        </p:nvSpPr>
        <p:spPr>
          <a:xfrm>
            <a:off x="11648320" y="17612347"/>
            <a:ext cx="10048874" cy="3385520"/>
          </a:xfrm>
        </p:spPr>
        <p:txBody>
          <a:bodyPr/>
          <a:lstStyle/>
          <a:p>
            <a:r>
              <a:rPr lang="en-US" b="1" dirty="0" smtClean="0"/>
              <a:t>I. Volume</a:t>
            </a:r>
          </a:p>
          <a:p>
            <a:pPr algn="just"/>
            <a:r>
              <a:rPr lang="en-US" dirty="0" smtClean="0"/>
              <a:t>The mean, standard deviation, minimum and maximum volume features were acquired from the audio waveforms.</a:t>
            </a:r>
          </a:p>
          <a:p>
            <a:r>
              <a:rPr lang="en-US" b="1" dirty="0"/>
              <a:t>II. Sudden rise/fall </a:t>
            </a:r>
          </a:p>
          <a:p>
            <a:pPr algn="just"/>
            <a:r>
              <a:rPr lang="en-US" dirty="0" smtClean="0"/>
              <a:t>We captured the occurrence of sudden </a:t>
            </a:r>
            <a:r>
              <a:rPr lang="en-US" dirty="0"/>
              <a:t>increase and decrease of </a:t>
            </a:r>
            <a:r>
              <a:rPr lang="en-US" dirty="0" smtClean="0"/>
              <a:t>volume events (i.e., changes </a:t>
            </a:r>
            <a:r>
              <a:rPr lang="en-US" dirty="0"/>
              <a:t>in volume </a:t>
            </a:r>
            <a:r>
              <a:rPr lang="en-US" dirty="0" smtClean="0"/>
              <a:t>during a </a:t>
            </a:r>
            <a:r>
              <a:rPr lang="en-US" dirty="0"/>
              <a:t>small time </a:t>
            </a:r>
            <a:r>
              <a:rPr lang="en-US" dirty="0" smtClean="0"/>
              <a:t>period, </a:t>
            </a:r>
            <a:r>
              <a:rPr lang="en-US" dirty="0"/>
              <a:t>with a magnitude of change larger than the standard deviation of </a:t>
            </a:r>
            <a:r>
              <a:rPr lang="en-US" dirty="0" smtClean="0"/>
              <a:t>the volume).</a:t>
            </a:r>
            <a:endParaRPr lang="en-US" dirty="0"/>
          </a:p>
        </p:txBody>
      </p:sp>
      <p:sp>
        <p:nvSpPr>
          <p:cNvPr id="9" name="Text Placeholder 8"/>
          <p:cNvSpPr>
            <a:spLocks noGrp="1"/>
          </p:cNvSpPr>
          <p:nvPr>
            <p:ph type="body" sz="quarter" idx="23"/>
          </p:nvPr>
        </p:nvSpPr>
        <p:spPr>
          <a:xfrm>
            <a:off x="11628810" y="26066495"/>
            <a:ext cx="10048874" cy="5924677"/>
          </a:xfrm>
        </p:spPr>
        <p:txBody>
          <a:bodyPr/>
          <a:lstStyle/>
          <a:p>
            <a:pPr algn="just"/>
            <a:r>
              <a:rPr lang="en-US" dirty="0" smtClean="0"/>
              <a:t>  Using supervised learning, we created a decision tree for each genre.  Each trailer data </a:t>
            </a:r>
            <a:r>
              <a:rPr lang="en-US" dirty="0" smtClean="0"/>
              <a:t>entry has Boolean variables for each genre</a:t>
            </a:r>
            <a:r>
              <a:rPr lang="en-US" dirty="0" smtClean="0"/>
              <a:t>. With 958 movie trailers in total, we trained our decision tree on a randomly selected 80% of our trailers using the </a:t>
            </a:r>
            <a:r>
              <a:rPr lang="en-US" dirty="0"/>
              <a:t>MATLAB </a:t>
            </a:r>
            <a:r>
              <a:rPr lang="en-US" dirty="0" smtClean="0"/>
              <a:t>environment </a:t>
            </a:r>
            <a:r>
              <a:rPr lang="en-US" i="1" dirty="0" smtClean="0"/>
              <a:t>(command</a:t>
            </a:r>
            <a:r>
              <a:rPr lang="en-US" i="1" dirty="0"/>
              <a:t>: </a:t>
            </a:r>
            <a:r>
              <a:rPr lang="en-US" i="1" dirty="0" err="1"/>
              <a:t>fitctree</a:t>
            </a:r>
            <a:r>
              <a:rPr lang="en-US" i="1" dirty="0" smtClean="0"/>
              <a:t>)</a:t>
            </a:r>
            <a:r>
              <a:rPr lang="en-US" dirty="0" smtClean="0"/>
              <a:t>.</a:t>
            </a:r>
            <a:r>
              <a:rPr lang="en-US" i="1" dirty="0" smtClean="0"/>
              <a:t>  </a:t>
            </a:r>
            <a:r>
              <a:rPr lang="en-US" dirty="0" smtClean="0"/>
              <a:t>We then used this tree to predict </a:t>
            </a:r>
            <a:r>
              <a:rPr lang="en-US" dirty="0" smtClean="0"/>
              <a:t>whether or not the remaining 20% of trailers were in a particular genre, and the results were compared to known </a:t>
            </a:r>
            <a:r>
              <a:rPr lang="en-US" dirty="0"/>
              <a:t>B</a:t>
            </a:r>
            <a:r>
              <a:rPr lang="en-US" dirty="0" smtClean="0"/>
              <a:t>oolean values </a:t>
            </a:r>
            <a:r>
              <a:rPr lang="en-US" i="1" dirty="0"/>
              <a:t>(command: predict</a:t>
            </a:r>
            <a:r>
              <a:rPr lang="en-US" i="1" dirty="0" smtClean="0"/>
              <a:t>)</a:t>
            </a:r>
            <a:r>
              <a:rPr lang="en-US" dirty="0" smtClean="0"/>
              <a:t>. We cross-validated this process 40 times for the ten </a:t>
            </a:r>
            <a:r>
              <a:rPr lang="en-US" dirty="0" smtClean="0"/>
              <a:t>most common genres </a:t>
            </a:r>
            <a:r>
              <a:rPr lang="en-US" dirty="0" smtClean="0"/>
              <a:t>in our data </a:t>
            </a:r>
            <a:r>
              <a:rPr lang="en-US" dirty="0" smtClean="0"/>
              <a:t>set. The </a:t>
            </a:r>
            <a:r>
              <a:rPr lang="en-US" dirty="0" smtClean="0"/>
              <a:t>average success rates are plotted in the </a:t>
            </a:r>
            <a:r>
              <a:rPr lang="en-US" dirty="0" smtClean="0"/>
              <a:t>Results section of this poster.</a:t>
            </a:r>
            <a:endParaRPr lang="en-US" dirty="0" smtClean="0"/>
          </a:p>
          <a:p>
            <a:pPr algn="just"/>
            <a:r>
              <a:rPr lang="en-US" dirty="0"/>
              <a:t> </a:t>
            </a:r>
            <a:r>
              <a:rPr lang="en-US" dirty="0" smtClean="0"/>
              <a:t> The binary decision tree provides an adequate success rate. Nonetheless, we experimented with the support vector machine (SVM) model as well. </a:t>
            </a:r>
            <a:r>
              <a:rPr lang="en-US" dirty="0" smtClean="0"/>
              <a:t>We </a:t>
            </a:r>
            <a:r>
              <a:rPr lang="en-US" dirty="0" smtClean="0"/>
              <a:t>created an </a:t>
            </a:r>
            <a:r>
              <a:rPr lang="en-US" dirty="0" smtClean="0"/>
              <a:t>SVM </a:t>
            </a:r>
            <a:r>
              <a:rPr lang="en-US" dirty="0" smtClean="0"/>
              <a:t>classifier </a:t>
            </a:r>
            <a:r>
              <a:rPr lang="en-US" i="1" dirty="0" smtClean="0"/>
              <a:t>(</a:t>
            </a:r>
            <a:r>
              <a:rPr lang="en-US" i="1" dirty="0" smtClean="0"/>
              <a:t>command: </a:t>
            </a:r>
            <a:r>
              <a:rPr lang="en-US" i="1" dirty="0" err="1" smtClean="0"/>
              <a:t>fitcsvm</a:t>
            </a:r>
            <a:r>
              <a:rPr lang="en-US" i="1" dirty="0" smtClean="0"/>
              <a:t>), </a:t>
            </a:r>
            <a:r>
              <a:rPr lang="en-US" dirty="0" smtClean="0"/>
              <a:t>used </a:t>
            </a:r>
            <a:r>
              <a:rPr lang="en-US" dirty="0" smtClean="0"/>
              <a:t>it for </a:t>
            </a:r>
            <a:r>
              <a:rPr lang="en-US" dirty="0" smtClean="0"/>
              <a:t>classification, </a:t>
            </a:r>
            <a:r>
              <a:rPr lang="en-US" dirty="0" smtClean="0"/>
              <a:t>performed 10-fold cross-validation </a:t>
            </a:r>
            <a:r>
              <a:rPr lang="en-US" i="1" dirty="0" smtClean="0"/>
              <a:t>(</a:t>
            </a:r>
            <a:r>
              <a:rPr lang="en-US" i="1" dirty="0" smtClean="0"/>
              <a:t>command: </a:t>
            </a:r>
            <a:r>
              <a:rPr lang="en-US" i="1" dirty="0" err="1" smtClean="0"/>
              <a:t>crossval</a:t>
            </a:r>
            <a:r>
              <a:rPr lang="en-US" i="1" dirty="0" smtClean="0"/>
              <a:t>)</a:t>
            </a:r>
            <a:r>
              <a:rPr lang="en-US" dirty="0" smtClean="0"/>
              <a:t>, and </a:t>
            </a:r>
            <a:r>
              <a:rPr lang="en-US" dirty="0" smtClean="0"/>
              <a:t>noted the obtained accuracy data </a:t>
            </a:r>
            <a:r>
              <a:rPr lang="en-US" i="1" dirty="0" smtClean="0"/>
              <a:t>(</a:t>
            </a:r>
            <a:r>
              <a:rPr lang="en-US" i="1" dirty="0" smtClean="0"/>
              <a:t>command: </a:t>
            </a:r>
            <a:r>
              <a:rPr lang="en-US" i="1" dirty="0" err="1" smtClean="0"/>
              <a:t>kfoldLoss</a:t>
            </a:r>
            <a:r>
              <a:rPr lang="en-US" i="1" dirty="0" smtClean="0"/>
              <a:t>)</a:t>
            </a:r>
            <a:r>
              <a:rPr lang="en-US" dirty="0" smtClean="0"/>
              <a:t>. </a:t>
            </a:r>
          </a:p>
        </p:txBody>
      </p:sp>
      <p:sp>
        <p:nvSpPr>
          <p:cNvPr id="10" name="Text Placeholder 9"/>
          <p:cNvSpPr>
            <a:spLocks noGrp="1"/>
          </p:cNvSpPr>
          <p:nvPr>
            <p:ph type="body" sz="quarter" idx="96"/>
          </p:nvPr>
        </p:nvSpPr>
        <p:spPr>
          <a:xfrm>
            <a:off x="914403" y="12813101"/>
            <a:ext cx="10056813" cy="5770788"/>
          </a:xfrm>
        </p:spPr>
        <p:txBody>
          <a:bodyPr/>
          <a:lstStyle/>
          <a:p>
            <a:r>
              <a:rPr lang="en-US" dirty="0" smtClean="0"/>
              <a:t>A large part of our features were generated via the “OpenCV” computer vision analysis package, with code written in Python [1]. </a:t>
            </a:r>
          </a:p>
          <a:p>
            <a:r>
              <a:rPr lang="en-US" b="1" dirty="0" smtClean="0"/>
              <a:t>I. Total </a:t>
            </a:r>
            <a:r>
              <a:rPr lang="en-US" b="1" dirty="0" smtClean="0"/>
              <a:t>Run-time/Number of Frames</a:t>
            </a:r>
            <a:endParaRPr lang="en-US" b="1" dirty="0" smtClean="0"/>
          </a:p>
          <a:p>
            <a:r>
              <a:rPr lang="en-US" dirty="0" smtClean="0"/>
              <a:t>Individual </a:t>
            </a:r>
            <a:r>
              <a:rPr lang="en-US" dirty="0"/>
              <a:t>frames were </a:t>
            </a:r>
            <a:r>
              <a:rPr lang="en-US" dirty="0" smtClean="0"/>
              <a:t>counted to </a:t>
            </a:r>
            <a:r>
              <a:rPr lang="en-US" dirty="0"/>
              <a:t>get a total run-time of any given trailer in terms of frame count. </a:t>
            </a:r>
            <a:r>
              <a:rPr lang="en-US" dirty="0" err="1"/>
              <a:t>OpenCV</a:t>
            </a:r>
            <a:r>
              <a:rPr lang="en-US" dirty="0"/>
              <a:t> can provide the frames per second (FPS) for a given trailer as well, </a:t>
            </a:r>
            <a:r>
              <a:rPr lang="en-US" dirty="0" smtClean="0"/>
              <a:t>from which we obtained the </a:t>
            </a:r>
            <a:r>
              <a:rPr lang="en-US" dirty="0"/>
              <a:t>run-time of trailers in seconds</a:t>
            </a:r>
            <a:r>
              <a:rPr lang="en-US" dirty="0" smtClean="0"/>
              <a:t>.</a:t>
            </a:r>
          </a:p>
          <a:p>
            <a:r>
              <a:rPr lang="en-US" b="1" dirty="0" smtClean="0"/>
              <a:t>II. </a:t>
            </a:r>
            <a:r>
              <a:rPr lang="en-US" b="1" dirty="0" smtClean="0"/>
              <a:t>Number of shots</a:t>
            </a:r>
          </a:p>
          <a:p>
            <a:r>
              <a:rPr lang="en-US" dirty="0" smtClean="0"/>
              <a:t>We detected </a:t>
            </a:r>
            <a:r>
              <a:rPr lang="en-US" dirty="0" smtClean="0"/>
              <a:t>changes between shots by </a:t>
            </a:r>
            <a:r>
              <a:rPr lang="en-US" dirty="0" smtClean="0"/>
              <a:t>examining the color histogram for each frame, and </a:t>
            </a:r>
            <a:r>
              <a:rPr lang="en-US" dirty="0" smtClean="0"/>
              <a:t>calculating the chi-square difference betwee</a:t>
            </a:r>
            <a:r>
              <a:rPr lang="en-US" dirty="0" smtClean="0"/>
              <a:t>n adjacent frames’ histograms. When this distance exceeds a certain empirically-determined threshold, we can conclude with reasonable certainty that a shot transition has occurred.</a:t>
            </a:r>
            <a:endParaRPr lang="en-US" dirty="0" smtClean="0"/>
          </a:p>
        </p:txBody>
      </p:sp>
      <p:sp>
        <p:nvSpPr>
          <p:cNvPr id="11" name="Text Placeholder 10"/>
          <p:cNvSpPr>
            <a:spLocks noGrp="1"/>
          </p:cNvSpPr>
          <p:nvPr>
            <p:ph type="body" sz="quarter" idx="10"/>
          </p:nvPr>
        </p:nvSpPr>
        <p:spPr>
          <a:xfrm>
            <a:off x="904188" y="6168931"/>
            <a:ext cx="10056813" cy="5616900"/>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specific genres.</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The first is the </a:t>
            </a:r>
            <a:r>
              <a:rPr lang="en-US" dirty="0"/>
              <a:t>process of identifying cinematic features from a large set of trailers of </a:t>
            </a:r>
            <a:r>
              <a:rPr lang="en-US" dirty="0" smtClean="0"/>
              <a:t>a known genre (as determined by www.movie-list.com); the second 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were tested </a:t>
            </a:r>
            <a:r>
              <a:rPr lang="en-US" dirty="0" smtClean="0"/>
              <a:t>on </a:t>
            </a:r>
            <a:r>
              <a:rPr lang="en-US" dirty="0"/>
              <a:t>a set of trailers to assess the effectiveness of our approach.</a:t>
            </a:r>
          </a:p>
        </p:txBody>
      </p:sp>
      <p:sp>
        <p:nvSpPr>
          <p:cNvPr id="12" name="Text Placeholder 11"/>
          <p:cNvSpPr>
            <a:spLocks noGrp="1"/>
          </p:cNvSpPr>
          <p:nvPr>
            <p:ph type="body" sz="quarter" idx="26"/>
          </p:nvPr>
        </p:nvSpPr>
        <p:spPr>
          <a:xfrm>
            <a:off x="32955182" y="15402549"/>
            <a:ext cx="10047018" cy="10233548"/>
          </a:xfrm>
        </p:spPr>
        <p:txBody>
          <a:bodyPr/>
          <a:lstStyle/>
          <a:p>
            <a:r>
              <a:rPr lang="en-US" dirty="0" smtClean="0"/>
              <a:t>This work demonstrates the construction of a movie genre classifier using features acquired from video and audio portions of movie trailers. A series of video analyses using a computer vision library generated numerous video</a:t>
            </a:r>
            <a:r>
              <a:rPr lang="en-US" dirty="0"/>
              <a:t> </a:t>
            </a:r>
            <a:r>
              <a:rPr lang="en-US" dirty="0" smtClean="0"/>
              <a:t>features, such as detail scores, dark scenes, color and intensity profiles, etc. Temporal and frequency analysis of audio identified sharp increases and decreases of volume and frequency spectra. MATLAB classifiers trained using these features classified movie genres with success rate ranging from 60% to 95%. Of two classifiers, the binary decision tree and support vector machine, the latter had approx. an 8% higher likelihood of successful classification overall. </a:t>
            </a:r>
          </a:p>
          <a:p>
            <a:r>
              <a:rPr lang="en-US" dirty="0"/>
              <a:t> </a:t>
            </a:r>
            <a:r>
              <a:rPr lang="en-US" dirty="0" smtClean="0"/>
              <a:t> It is worth noting that our machine learning algorithm’s pipeline has a minimum amount of required human interaction. The only step within that necessitates human input is providing a genre classification for the initial set of movie trailers used for training. The rest of the pipeline is almost entirely automated. While this project was tailored to movie trailers, it can be adapted more generally to any environment that utilizes computer </a:t>
            </a:r>
            <a:r>
              <a:rPr lang="en-US" dirty="0" smtClean="0"/>
              <a:t>vision/audio-based </a:t>
            </a:r>
            <a:r>
              <a:rPr lang="en-US" dirty="0" smtClean="0"/>
              <a:t>machine learning. This can include surveillance, video tracking, and other applications.</a:t>
            </a:r>
          </a:p>
          <a:p>
            <a:r>
              <a:rPr lang="en-US" dirty="0" smtClean="0"/>
              <a:t>  Another target of future work is comparing our results with the performance of human subjects. Since the definition of a “genre” is rather loose, not everyone would agree on the genre of a given trailer. Thus, it’s likely that the predictions of a human subject may differ from the genre labels in our metadata. We hypothesize that it may even be possible for machine learning to outperform humans at this task.</a:t>
            </a:r>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331" r="4017"/>
          <a:stretch/>
        </p:blipFill>
        <p:spPr>
          <a:xfrm>
            <a:off x="22504457" y="16074984"/>
            <a:ext cx="9677399" cy="684511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67777" y="24121899"/>
            <a:ext cx="4683483" cy="7663017"/>
          </a:xfrm>
          <a:prstGeom prst="round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14022" y="5729783"/>
            <a:ext cx="9698264" cy="6409400"/>
          </a:xfrm>
          <a:prstGeom prst="round2Same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histograms, while the one for a different shot </a:t>
            </a:r>
            <a:r>
              <a:rPr lang="en-US" i="1" dirty="0" smtClean="0"/>
              <a:t>(bottom) </a:t>
            </a:r>
            <a:r>
              <a:rPr lang="en-US" i="1" dirty="0" smtClean="0"/>
              <a:t>displays different color components. (Frozen Fever, 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a:t>
            </a:r>
            <a:r>
              <a:rPr lang="en-US" b="1" dirty="0" smtClean="0"/>
              <a:t>Shot length</a:t>
            </a:r>
          </a:p>
          <a:p>
            <a:pPr algn="just"/>
            <a:r>
              <a:rPr lang="en-US" dirty="0" smtClean="0"/>
              <a:t>Once the shot transitions were identified, we </a:t>
            </a:r>
            <a:r>
              <a:rPr lang="en-US" dirty="0" smtClean="0"/>
              <a:t>were able to obtain </a:t>
            </a:r>
            <a:r>
              <a:rPr lang="en-US" dirty="0" smtClean="0"/>
              <a:t>the following features</a:t>
            </a:r>
            <a:r>
              <a:rPr lang="en-US" dirty="0" smtClean="0"/>
              <a:t>: </a:t>
            </a:r>
            <a:r>
              <a:rPr lang="en-US" dirty="0" smtClean="0"/>
              <a:t>shot length </a:t>
            </a:r>
            <a:r>
              <a:rPr lang="en-US" dirty="0" smtClean="0"/>
              <a:t>mean, standard </a:t>
            </a:r>
            <a:r>
              <a:rPr lang="en-US" dirty="0" smtClean="0"/>
              <a:t>deviation, </a:t>
            </a:r>
            <a:r>
              <a:rPr lang="en-US" dirty="0" smtClean="0"/>
              <a:t>minimum value, and maximum value.</a:t>
            </a:r>
            <a:endParaRPr lang="en-US" dirty="0" smtClean="0"/>
          </a:p>
          <a:p>
            <a:r>
              <a:rPr lang="en-US" b="1" dirty="0" smtClean="0"/>
              <a:t>IV</a:t>
            </a:r>
            <a:r>
              <a:rPr lang="en-US" b="1" dirty="0"/>
              <a:t>. RGB </a:t>
            </a:r>
            <a:r>
              <a:rPr lang="en-US" b="1" dirty="0" smtClean="0"/>
              <a:t>Component Statistics</a:t>
            </a:r>
            <a:endParaRPr lang="en-US" b="1" dirty="0"/>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 </a:t>
            </a:r>
            <a:r>
              <a:rPr lang="en-US" b="1" dirty="0" smtClean="0"/>
              <a:t>Detail Score</a:t>
            </a:r>
          </a:p>
          <a:p>
            <a:r>
              <a:rPr lang="en-US" dirty="0" smtClean="0"/>
              <a:t>We summed Canny edge detection filter [2] data to </a:t>
            </a:r>
            <a:r>
              <a:rPr lang="en-US" dirty="0" smtClean="0"/>
              <a:t>estimate frame </a:t>
            </a:r>
            <a:r>
              <a:rPr lang="en-US" dirty="0" smtClean="0"/>
              <a:t>detail.</a:t>
            </a:r>
          </a:p>
        </p:txBody>
      </p:sp>
      <p:pic>
        <p:nvPicPr>
          <p:cNvPr id="28" name="Picture 27"/>
          <p:cNvPicPr>
            <a:picLocks noChangeAspect="1"/>
          </p:cNvPicPr>
          <p:nvPr/>
        </p:nvPicPr>
        <p:blipFill rotWithShape="1">
          <a:blip r:embed="rId12"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3" cstate="print">
            <a:extLst>
              <a:ext uri="{28A0092B-C50C-407E-A947-70E740481C1C}">
                <a14:useLocalDpi xmlns:a14="http://schemas.microsoft.com/office/drawing/2010/main" val="0"/>
              </a:ext>
            </a:extLst>
          </a:blip>
          <a:srcRect l="5816" t="4273" r="6245" b="7731"/>
          <a:stretch/>
        </p:blipFill>
        <p:spPr>
          <a:xfrm>
            <a:off x="11691369" y="10893110"/>
            <a:ext cx="4846320" cy="2706848"/>
          </a:xfrm>
          <a:prstGeom prst="rect">
            <a:avLst/>
          </a:prstGeom>
        </p:spPr>
      </p:pic>
      <p:pic>
        <p:nvPicPr>
          <p:cNvPr id="30" name="Picture 29"/>
          <p:cNvPicPr>
            <a:picLocks noChangeAspect="1"/>
          </p:cNvPicPr>
          <p:nvPr/>
        </p:nvPicPr>
        <p:blipFill rotWithShape="1">
          <a:blip r:embed="rId14" cstate="print">
            <a:extLst>
              <a:ext uri="{28A0092B-C50C-407E-A947-70E740481C1C}">
                <a14:useLocalDpi xmlns:a14="http://schemas.microsoft.com/office/drawing/2010/main" val="0"/>
              </a:ext>
            </a:extLst>
          </a:blip>
          <a:srcRect l="6031" t="3889" r="6245" b="8499"/>
          <a:stretch/>
        </p:blipFill>
        <p:spPr>
          <a:xfrm>
            <a:off x="16623296" y="8076427"/>
            <a:ext cx="4846320" cy="2701615"/>
          </a:xfrm>
          <a:prstGeom prst="rect">
            <a:avLst/>
          </a:prstGeom>
        </p:spPr>
      </p:pic>
      <p:pic>
        <p:nvPicPr>
          <p:cNvPr id="31" name="Picture 30"/>
          <p:cNvPicPr>
            <a:picLocks noChangeAspect="1"/>
          </p:cNvPicPr>
          <p:nvPr/>
        </p:nvPicPr>
        <p:blipFill rotWithShape="1">
          <a:blip r:embed="rId15" cstate="print">
            <a:extLst>
              <a:ext uri="{28A0092B-C50C-407E-A947-70E740481C1C}">
                <a14:useLocalDpi xmlns:a14="http://schemas.microsoft.com/office/drawing/2010/main" val="0"/>
              </a:ext>
            </a:extLst>
          </a:blip>
          <a:srcRect l="6031" t="3888" r="6031" b="7731"/>
          <a:stretch/>
        </p:blipFill>
        <p:spPr>
          <a:xfrm>
            <a:off x="16607758" y="10885088"/>
            <a:ext cx="4861858"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An edge detection filter was used to obtain different detail scores for frames with different level of detail. (top) Kung Fu Panda 3, </a:t>
            </a:r>
            <a:r>
              <a:rPr lang="en-US" i="1" dirty="0" smtClean="0"/>
              <a:t>Animation-Comedy; </a:t>
            </a:r>
            <a:r>
              <a:rPr lang="en-US" i="1" dirty="0" smtClean="0"/>
              <a:t>(bottom</a:t>
            </a:r>
            <a:r>
              <a:rPr lang="en-US" i="1" dirty="0" smtClean="0"/>
              <a:t>) </a:t>
            </a:r>
            <a:r>
              <a:rPr lang="en-US" i="1" dirty="0" smtClean="0"/>
              <a:t>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a:t>
            </a:r>
            <a:r>
              <a:rPr lang="en-US" b="1" dirty="0" smtClean="0"/>
              <a:t>Dark Scenes</a:t>
            </a:r>
          </a:p>
          <a:p>
            <a:pPr algn="just"/>
            <a:r>
              <a:rPr lang="en-US" dirty="0" smtClean="0"/>
              <a:t>We defined a “dark scene” as consecutive frames of darkness. We recorded the minimum, maximum, mean and standard deviation of the lengths of these scenes, and the total fraction of frames composed of dark scenes.</a:t>
            </a:r>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067936" y="20824791"/>
            <a:ext cx="9051754" cy="2016632"/>
          </a:xfrm>
          <a:prstGeom prst="rect">
            <a:avLst/>
          </a:prstGeom>
        </p:spPr>
      </p:pic>
      <p:sp>
        <p:nvSpPr>
          <p:cNvPr id="62" name="Text Placeholder 7"/>
          <p:cNvSpPr txBox="1">
            <a:spLocks/>
          </p:cNvSpPr>
          <p:nvPr/>
        </p:nvSpPr>
        <p:spPr>
          <a:xfrm>
            <a:off x="11630858" y="23449668"/>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constituting the audio track were analyzed via Fast Fourier Transform. They were bucketed into eleven standard octave bands, and the percentage of each octave in the given trailer was recorded.</a:t>
            </a:r>
          </a:p>
        </p:txBody>
      </p:sp>
      <p:sp>
        <p:nvSpPr>
          <p:cNvPr id="63" name="Text Placeholder 454"/>
          <p:cNvSpPr txBox="1">
            <a:spLocks/>
          </p:cNvSpPr>
          <p:nvPr/>
        </p:nvSpPr>
        <p:spPr>
          <a:xfrm>
            <a:off x="11569815" y="25447683"/>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sp>
        <p:nvSpPr>
          <p:cNvPr id="34" name="Text Placeholder 33"/>
          <p:cNvSpPr>
            <a:spLocks noGrp="1"/>
          </p:cNvSpPr>
          <p:nvPr>
            <p:ph type="body" sz="quarter" idx="30"/>
          </p:nvPr>
        </p:nvSpPr>
        <p:spPr>
          <a:xfrm>
            <a:off x="32972539" y="29341218"/>
            <a:ext cx="10052050" cy="846363"/>
          </a:xfrm>
        </p:spPr>
        <p:txBody>
          <a:bodyPr/>
          <a:lstStyle/>
          <a:p>
            <a:r>
              <a:rPr lang="en-US" dirty="0" smtClean="0"/>
              <a:t>Thanks to Dr. Nathan </a:t>
            </a:r>
            <a:r>
              <a:rPr lang="en-US" dirty="0" err="1" smtClean="0"/>
              <a:t>Kutz</a:t>
            </a:r>
            <a:r>
              <a:rPr lang="en-US" dirty="0" smtClean="0"/>
              <a:t> for his assistance with this project.</a:t>
            </a:r>
            <a:endParaRPr lang="en-US" dirty="0"/>
          </a:p>
        </p:txBody>
      </p:sp>
      <p:sp>
        <p:nvSpPr>
          <p:cNvPr id="66" name="Text Placeholder 456"/>
          <p:cNvSpPr txBox="1">
            <a:spLocks/>
          </p:cNvSpPr>
          <p:nvPr/>
        </p:nvSpPr>
        <p:spPr>
          <a:xfrm>
            <a:off x="32955182" y="5534648"/>
            <a:ext cx="10058400"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RESULTS (cont.)</a:t>
            </a:r>
            <a:endParaRPr lang="en-US" dirty="0"/>
          </a:p>
        </p:txBody>
      </p:sp>
      <p:sp>
        <p:nvSpPr>
          <p:cNvPr id="52" name="Text Placeholder 9"/>
          <p:cNvSpPr txBox="1">
            <a:spLocks/>
          </p:cNvSpPr>
          <p:nvPr/>
        </p:nvSpPr>
        <p:spPr>
          <a:xfrm>
            <a:off x="11608969" y="22786631"/>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sample waveform showing a sudden rise (red) and a sudden fall (green)</a:t>
            </a:r>
          </a:p>
          <a:p>
            <a:endParaRPr lang="en-US" dirty="0" smtClean="0"/>
          </a:p>
        </p:txBody>
      </p:sp>
      <p:sp>
        <p:nvSpPr>
          <p:cNvPr id="53" name="Text Placeholder 9"/>
          <p:cNvSpPr txBox="1">
            <a:spLocks/>
          </p:cNvSpPr>
          <p:nvPr/>
        </p:nvSpPr>
        <p:spPr>
          <a:xfrm>
            <a:off x="22292826" y="12144129"/>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i="1" dirty="0" smtClean="0"/>
              <a:t>Block diagram illustrating our overall algorithm pipeline</a:t>
            </a:r>
          </a:p>
        </p:txBody>
      </p:sp>
      <p:sp>
        <p:nvSpPr>
          <p:cNvPr id="54" name="Text Placeholder 9"/>
          <p:cNvSpPr txBox="1">
            <a:spLocks/>
          </p:cNvSpPr>
          <p:nvPr/>
        </p:nvSpPr>
        <p:spPr>
          <a:xfrm>
            <a:off x="22238072" y="13512403"/>
            <a:ext cx="10056813" cy="276996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a:t>The </a:t>
            </a:r>
            <a:r>
              <a:rPr lang="en-US" dirty="0" smtClean="0"/>
              <a:t>rates </a:t>
            </a:r>
            <a:r>
              <a:rPr lang="en-US" dirty="0"/>
              <a:t>of </a:t>
            </a:r>
            <a:r>
              <a:rPr lang="en-US" dirty="0" smtClean="0"/>
              <a:t>success of </a:t>
            </a:r>
            <a:r>
              <a:rPr lang="en-US" dirty="0"/>
              <a:t>classification by our algorithm for top ten most popular genres are shown </a:t>
            </a:r>
            <a:r>
              <a:rPr lang="en-US" dirty="0" smtClean="0"/>
              <a:t>below. The </a:t>
            </a:r>
            <a:r>
              <a:rPr lang="en-US" dirty="0"/>
              <a:t>Drama genre </a:t>
            </a:r>
            <a:r>
              <a:rPr lang="en-US" dirty="0" smtClean="0"/>
              <a:t>had </a:t>
            </a:r>
            <a:r>
              <a:rPr lang="en-US" dirty="0"/>
              <a:t>the lowest success </a:t>
            </a:r>
            <a:r>
              <a:rPr lang="en-US" dirty="0" smtClean="0"/>
              <a:t>rate, with 58% </a:t>
            </a:r>
            <a:r>
              <a:rPr lang="en-US" dirty="0"/>
              <a:t>and </a:t>
            </a:r>
            <a:r>
              <a:rPr lang="en-US" dirty="0" smtClean="0"/>
              <a:t>66% </a:t>
            </a:r>
            <a:r>
              <a:rPr lang="en-US" dirty="0"/>
              <a:t>successful classification for binary decision tree and SVM respectively. </a:t>
            </a:r>
            <a:r>
              <a:rPr lang="en-US" dirty="0" smtClean="0"/>
              <a:t>The rest of the genres </a:t>
            </a:r>
            <a:r>
              <a:rPr lang="en-US" dirty="0"/>
              <a:t>registered consistently over </a:t>
            </a:r>
            <a:r>
              <a:rPr lang="en-US" dirty="0" smtClean="0"/>
              <a:t>a 70% </a:t>
            </a:r>
            <a:r>
              <a:rPr lang="en-US" dirty="0"/>
              <a:t>success rate. Compared to </a:t>
            </a:r>
            <a:r>
              <a:rPr lang="en-US" dirty="0" smtClean="0"/>
              <a:t>binary </a:t>
            </a:r>
            <a:r>
              <a:rPr lang="en-US" dirty="0"/>
              <a:t>decision </a:t>
            </a:r>
            <a:r>
              <a:rPr lang="en-US" dirty="0" smtClean="0"/>
              <a:t>trees, SVM </a:t>
            </a:r>
            <a:r>
              <a:rPr lang="en-US" dirty="0"/>
              <a:t>had roughly </a:t>
            </a:r>
            <a:r>
              <a:rPr lang="en-US" dirty="0" smtClean="0"/>
              <a:t>an 8% </a:t>
            </a:r>
            <a:r>
              <a:rPr lang="en-US" dirty="0"/>
              <a:t>higher success rate </a:t>
            </a:r>
            <a:r>
              <a:rPr lang="en-US" dirty="0" smtClean="0"/>
              <a:t>overall for any </a:t>
            </a:r>
            <a:r>
              <a:rPr lang="en-US" dirty="0"/>
              <a:t>given </a:t>
            </a:r>
            <a:r>
              <a:rPr lang="en-US" dirty="0" smtClean="0"/>
              <a:t>genre.</a:t>
            </a:r>
          </a:p>
        </p:txBody>
      </p:sp>
      <p:sp>
        <p:nvSpPr>
          <p:cNvPr id="55" name="Text Placeholder 9"/>
          <p:cNvSpPr txBox="1">
            <a:spLocks/>
          </p:cNvSpPr>
          <p:nvPr/>
        </p:nvSpPr>
        <p:spPr>
          <a:xfrm>
            <a:off x="22259925" y="22890815"/>
            <a:ext cx="10056813" cy="123108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Performing singular value decomposition (SVD) on the feature set can give us the covariance of the principal modes in the set. </a:t>
            </a:r>
          </a:p>
        </p:txBody>
      </p:sp>
      <p:sp>
        <p:nvSpPr>
          <p:cNvPr id="67" name="Text Placeholder 9"/>
          <p:cNvSpPr txBox="1">
            <a:spLocks/>
          </p:cNvSpPr>
          <p:nvPr/>
        </p:nvSpPr>
        <p:spPr>
          <a:xfrm>
            <a:off x="27360213" y="23900242"/>
            <a:ext cx="4752073" cy="861772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  Aside from the first two modes, the covariance of the principal modes decreased steadily.  Note that these modes are not equivalent to features, but </a:t>
            </a:r>
            <a:r>
              <a:rPr lang="en-US" dirty="0" smtClean="0"/>
              <a:t>rather, </a:t>
            </a:r>
            <a:r>
              <a:rPr lang="en-US" dirty="0" smtClean="0"/>
              <a:t>a combination of features present in the set. For example, in the figure </a:t>
            </a:r>
            <a:r>
              <a:rPr lang="en-US" dirty="0" smtClean="0"/>
              <a:t>on the upper right, </a:t>
            </a:r>
            <a:r>
              <a:rPr lang="en-US" dirty="0" smtClean="0"/>
              <a:t>one can observe how modes 1 through 4 are each combinations, to a varying degree, of all the features.</a:t>
            </a:r>
          </a:p>
          <a:p>
            <a:pPr algn="just"/>
            <a:r>
              <a:rPr lang="en-US" dirty="0"/>
              <a:t> </a:t>
            </a:r>
            <a:r>
              <a:rPr lang="en-US" dirty="0" smtClean="0"/>
              <a:t> The first mode captures approx. 8.5% of the energy in the feature set. We performed a dimensional reduction by making classifications using the first mode only</a:t>
            </a:r>
            <a:r>
              <a:rPr lang="en-US" dirty="0"/>
              <a:t>. Surprisingly, the difference of success rate between </a:t>
            </a:r>
            <a:r>
              <a:rPr lang="en-US" dirty="0" smtClean="0"/>
              <a:t>single-</a:t>
            </a:r>
            <a:r>
              <a:rPr lang="en-US" dirty="0"/>
              <a:t>mode </a:t>
            </a:r>
            <a:r>
              <a:rPr lang="en-US" dirty="0" smtClean="0"/>
              <a:t>and full-mode was </a:t>
            </a:r>
            <a:r>
              <a:rPr lang="en-US" dirty="0"/>
              <a:t>less than </a:t>
            </a:r>
            <a:r>
              <a:rPr lang="en-US" dirty="0" smtClean="0"/>
              <a:t>10%.</a:t>
            </a:r>
          </a:p>
        </p:txBody>
      </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065308" y="2045199"/>
            <a:ext cx="2591418" cy="2591418"/>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48179" y="6327276"/>
            <a:ext cx="9586450" cy="8301274"/>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1153</TotalTime>
  <Words>1442</Words>
  <Application>Microsoft Office PowerPoint</Application>
  <PresentationFormat>Custom</PresentationFormat>
  <Paragraphs>53</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Nat</cp:lastModifiedBy>
  <cp:revision>113</cp:revision>
  <dcterms:created xsi:type="dcterms:W3CDTF">2012-02-03T19:11:35Z</dcterms:created>
  <dcterms:modified xsi:type="dcterms:W3CDTF">2016-03-13T03:17:18Z</dcterms:modified>
</cp:coreProperties>
</file>